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5" r:id="rId4"/>
    <p:sldId id="268" r:id="rId5"/>
    <p:sldId id="259" r:id="rId6"/>
    <p:sldId id="266" r:id="rId7"/>
    <p:sldId id="260" r:id="rId8"/>
    <p:sldId id="267" r:id="rId9"/>
    <p:sldId id="269" r:id="rId10"/>
    <p:sldId id="261" r:id="rId11"/>
    <p:sldId id="262" r:id="rId12"/>
    <p:sldId id="263" r:id="rId13"/>
    <p:sldId id="257" r:id="rId14"/>
    <p:sldId id="270" r:id="rId15"/>
    <p:sldId id="271"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3B3CD200-62DC-43D3-8A24-9B9080EE05E3}" type="datetimeFigureOut">
              <a:rPr lang="it-IT" smtClean="0"/>
              <a:t>28/02/2014</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607F171C-BE56-49E8-BD08-DEE96CB549B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B3CD200-62DC-43D3-8A24-9B9080EE05E3}" type="datetimeFigureOut">
              <a:rPr lang="it-IT" smtClean="0"/>
              <a:t>28/02/2014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7F171C-BE56-49E8-BD08-DEE96CB549B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B3CD200-62DC-43D3-8A24-9B9080EE05E3}" type="datetimeFigureOut">
              <a:rPr lang="it-IT" smtClean="0"/>
              <a:t>28/02/2014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7F171C-BE56-49E8-BD08-DEE96CB549B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3B3CD200-62DC-43D3-8A24-9B9080EE05E3}" type="datetimeFigureOut">
              <a:rPr lang="it-IT" smtClean="0"/>
              <a:t>28/02/2014</a:t>
            </a:fld>
            <a:endParaRPr lang="it-IT"/>
          </a:p>
        </p:txBody>
      </p:sp>
      <p:sp>
        <p:nvSpPr>
          <p:cNvPr id="9" name="Segnaposto numero diapositiva 8"/>
          <p:cNvSpPr>
            <a:spLocks noGrp="1"/>
          </p:cNvSpPr>
          <p:nvPr>
            <p:ph type="sldNum" sz="quarter" idx="15"/>
          </p:nvPr>
        </p:nvSpPr>
        <p:spPr/>
        <p:txBody>
          <a:bodyPr rtlCol="0"/>
          <a:lstStyle/>
          <a:p>
            <a:fld id="{607F171C-BE56-49E8-BD08-DEE96CB549BA}" type="slidenum">
              <a:rPr lang="it-IT" smtClean="0"/>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3B3CD200-62DC-43D3-8A24-9B9080EE05E3}" type="datetimeFigureOut">
              <a:rPr lang="it-IT" smtClean="0"/>
              <a:t>28/02/2014</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607F171C-BE56-49E8-BD08-DEE96CB549BA}"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3B3CD200-62DC-43D3-8A24-9B9080EE05E3}" type="datetimeFigureOut">
              <a:rPr lang="it-IT" smtClean="0"/>
              <a:t>28/02/2014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7F171C-BE56-49E8-BD08-DEE96CB549BA}" type="slidenum">
              <a:rPr lang="it-IT" smtClean="0"/>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3B3CD200-62DC-43D3-8A24-9B9080EE05E3}" type="datetimeFigureOut">
              <a:rPr lang="it-IT" smtClean="0"/>
              <a:t>28/02/2014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07F171C-BE56-49E8-BD08-DEE96CB549BA}" type="slidenum">
              <a:rPr lang="it-IT" smtClean="0"/>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3B3CD200-62DC-43D3-8A24-9B9080EE05E3}" type="datetimeFigureOut">
              <a:rPr lang="it-IT" smtClean="0"/>
              <a:t>28/02/2014</a:t>
            </a:fld>
            <a:endParaRPr lang="it-IT"/>
          </a:p>
        </p:txBody>
      </p:sp>
      <p:sp>
        <p:nvSpPr>
          <p:cNvPr id="7" name="Segnaposto numero diapositiva 6"/>
          <p:cNvSpPr>
            <a:spLocks noGrp="1"/>
          </p:cNvSpPr>
          <p:nvPr>
            <p:ph type="sldNum" sz="quarter" idx="11"/>
          </p:nvPr>
        </p:nvSpPr>
        <p:spPr/>
        <p:txBody>
          <a:bodyPr rtlCol="0"/>
          <a:lstStyle/>
          <a:p>
            <a:fld id="{607F171C-BE56-49E8-BD08-DEE96CB549BA}" type="slidenum">
              <a:rPr lang="it-IT" smtClean="0"/>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B3CD200-62DC-43D3-8A24-9B9080EE05E3}" type="datetimeFigureOut">
              <a:rPr lang="it-IT" smtClean="0"/>
              <a:t>28/02/2014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07F171C-BE56-49E8-BD08-DEE96CB549B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3B3CD200-62DC-43D3-8A24-9B9080EE05E3}" type="datetimeFigureOut">
              <a:rPr lang="it-IT" smtClean="0"/>
              <a:t>28/02/2014</a:t>
            </a:fld>
            <a:endParaRPr lang="it-IT"/>
          </a:p>
        </p:txBody>
      </p:sp>
      <p:sp>
        <p:nvSpPr>
          <p:cNvPr id="22" name="Segnaposto numero diapositiva 21"/>
          <p:cNvSpPr>
            <a:spLocks noGrp="1"/>
          </p:cNvSpPr>
          <p:nvPr>
            <p:ph type="sldNum" sz="quarter" idx="15"/>
          </p:nvPr>
        </p:nvSpPr>
        <p:spPr/>
        <p:txBody>
          <a:bodyPr rtlCol="0"/>
          <a:lstStyle/>
          <a:p>
            <a:fld id="{607F171C-BE56-49E8-BD08-DEE96CB549BA}" type="slidenum">
              <a:rPr lang="it-IT" smtClean="0"/>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3B3CD200-62DC-43D3-8A24-9B9080EE05E3}" type="datetimeFigureOut">
              <a:rPr lang="it-IT" smtClean="0"/>
              <a:t>28/02/2014</a:t>
            </a:fld>
            <a:endParaRPr lang="it-IT"/>
          </a:p>
        </p:txBody>
      </p:sp>
      <p:sp>
        <p:nvSpPr>
          <p:cNvPr id="18" name="Segnaposto numero diapositiva 17"/>
          <p:cNvSpPr>
            <a:spLocks noGrp="1"/>
          </p:cNvSpPr>
          <p:nvPr>
            <p:ph type="sldNum" sz="quarter" idx="11"/>
          </p:nvPr>
        </p:nvSpPr>
        <p:spPr/>
        <p:txBody>
          <a:bodyPr rtlCol="0"/>
          <a:lstStyle/>
          <a:p>
            <a:fld id="{607F171C-BE56-49E8-BD08-DEE96CB549BA}" type="slidenum">
              <a:rPr lang="it-IT" smtClean="0"/>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B3CD200-62DC-43D3-8A24-9B9080EE05E3}" type="datetimeFigureOut">
              <a:rPr lang="it-IT" smtClean="0"/>
              <a:t>28/02/2014</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07F171C-BE56-49E8-BD08-DEE96CB549B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b="1724"/>
          <a:stretch/>
        </p:blipFill>
        <p:spPr>
          <a:xfrm>
            <a:off x="3491880" y="-2486"/>
            <a:ext cx="4981621" cy="6858000"/>
          </a:xfrm>
          <a:prstGeom prst="rect">
            <a:avLst/>
          </a:prstGeom>
        </p:spPr>
      </p:pic>
      <p:sp>
        <p:nvSpPr>
          <p:cNvPr id="5" name="Rettangolo 4"/>
          <p:cNvSpPr/>
          <p:nvPr/>
        </p:nvSpPr>
        <p:spPr>
          <a:xfrm>
            <a:off x="107504" y="461352"/>
            <a:ext cx="3096344" cy="830997"/>
          </a:xfrm>
          <a:prstGeom prst="rect">
            <a:avLst/>
          </a:prstGeom>
        </p:spPr>
        <p:txBody>
          <a:bodyPr vert="horz" wrap="square">
            <a:spAutoFit/>
          </a:bodyPr>
          <a:lstStyle/>
          <a:p>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MANIFESTO</a:t>
            </a:r>
          </a:p>
          <a:p>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INCONTRO</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20164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4" name="Rettangolo 3"/>
          <p:cNvSpPr/>
          <p:nvPr/>
        </p:nvSpPr>
        <p:spPr>
          <a:xfrm>
            <a:off x="2369841" y="1292349"/>
            <a:ext cx="6606480" cy="4524315"/>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PROGRAMMA</a:t>
            </a:r>
            <a:endParaRPr lang="it-IT" sz="2400" b="1" dirty="0">
              <a:solidFill>
                <a:srgbClr val="FF9900"/>
              </a:solidFill>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 </a:t>
            </a:r>
            <a:endParaRPr lang="it-IT" b="1" dirty="0" smtClean="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pPr>
              <a:tabLst>
                <a:tab pos="1970088" algn="l"/>
              </a:tabLst>
            </a:pPr>
            <a:r>
              <a:rPr lang="it-IT" dirty="0" smtClean="0">
                <a:latin typeface="Arial" panose="020B0604020202020204" pitchFamily="34" charset="0"/>
                <a:cs typeface="Arial" panose="020B0604020202020204" pitchFamily="34" charset="0"/>
              </a:rPr>
              <a:t>ore </a:t>
            </a:r>
            <a:r>
              <a:rPr lang="it-IT" dirty="0">
                <a:latin typeface="Arial" panose="020B0604020202020204" pitchFamily="34" charset="0"/>
                <a:cs typeface="Arial" panose="020B0604020202020204" pitchFamily="34" charset="0"/>
              </a:rPr>
              <a:t>14.00 	</a:t>
            </a:r>
            <a:r>
              <a:rPr lang="it-IT" sz="2000" dirty="0" smtClean="0">
                <a:latin typeface="Arial" panose="020B0604020202020204" pitchFamily="34" charset="0"/>
                <a:cs typeface="Arial" panose="020B0604020202020204" pitchFamily="34" charset="0"/>
              </a:rPr>
              <a:t>Apertura </a:t>
            </a:r>
            <a:r>
              <a:rPr lang="it-IT" sz="2000" dirty="0">
                <a:latin typeface="Arial" panose="020B0604020202020204" pitchFamily="34" charset="0"/>
                <a:cs typeface="Arial" panose="020B0604020202020204" pitchFamily="34" charset="0"/>
              </a:rPr>
              <a:t>ingresso piazza San Pietro</a:t>
            </a:r>
          </a:p>
          <a:p>
            <a:pPr>
              <a:tabLst>
                <a:tab pos="1970088" algn="l"/>
              </a:tabLst>
            </a:pPr>
            <a:r>
              <a:rPr lang="it-IT" dirty="0">
                <a:latin typeface="Arial" panose="020B0604020202020204" pitchFamily="34" charset="0"/>
                <a:cs typeface="Arial" panose="020B0604020202020204" pitchFamily="34" charset="0"/>
              </a:rPr>
              <a:t> </a:t>
            </a:r>
          </a:p>
          <a:p>
            <a:pPr>
              <a:tabLst>
                <a:tab pos="1970088" algn="l"/>
              </a:tabLst>
            </a:pPr>
            <a:r>
              <a:rPr lang="it-IT" dirty="0" smtClean="0">
                <a:latin typeface="Arial" panose="020B0604020202020204" pitchFamily="34" charset="0"/>
                <a:cs typeface="Arial" panose="020B0604020202020204" pitchFamily="34" charset="0"/>
              </a:rPr>
              <a:t>ore 15.30-16.15 </a:t>
            </a:r>
            <a:r>
              <a:rPr lang="it-IT"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Accoglienza</a:t>
            </a:r>
            <a:endParaRPr lang="it-IT" sz="2000" dirty="0">
              <a:latin typeface="Arial" panose="020B0604020202020204" pitchFamily="34" charset="0"/>
              <a:cs typeface="Arial" panose="020B0604020202020204" pitchFamily="34" charset="0"/>
            </a:endParaRPr>
          </a:p>
          <a:p>
            <a:pPr>
              <a:tabLst>
                <a:tab pos="1970088" algn="l"/>
              </a:tabLst>
            </a:pPr>
            <a:r>
              <a:rPr lang="it-IT" dirty="0">
                <a:latin typeface="Arial" panose="020B0604020202020204" pitchFamily="34" charset="0"/>
                <a:cs typeface="Arial" panose="020B0604020202020204" pitchFamily="34" charset="0"/>
              </a:rPr>
              <a:t> </a:t>
            </a:r>
          </a:p>
          <a:p>
            <a:pPr>
              <a:tabLst>
                <a:tab pos="1970088" algn="l"/>
              </a:tabLst>
            </a:pPr>
            <a:r>
              <a:rPr lang="it-IT" dirty="0" smtClean="0">
                <a:latin typeface="Arial" panose="020B0604020202020204" pitchFamily="34" charset="0"/>
                <a:cs typeface="Arial" panose="020B0604020202020204" pitchFamily="34" charset="0"/>
              </a:rPr>
              <a:t>ore </a:t>
            </a:r>
            <a:r>
              <a:rPr lang="it-IT" dirty="0">
                <a:latin typeface="Arial" panose="020B0604020202020204" pitchFamily="34" charset="0"/>
                <a:cs typeface="Arial" panose="020B0604020202020204" pitchFamily="34" charset="0"/>
              </a:rPr>
              <a:t>16.15 	</a:t>
            </a:r>
            <a:r>
              <a:rPr lang="it-IT" sz="2000" dirty="0" smtClean="0">
                <a:latin typeface="Arial" panose="020B0604020202020204" pitchFamily="34" charset="0"/>
                <a:cs typeface="Arial" panose="020B0604020202020204" pitchFamily="34" charset="0"/>
              </a:rPr>
              <a:t>Arrivo </a:t>
            </a:r>
            <a:r>
              <a:rPr lang="it-IT" sz="2000" dirty="0">
                <a:latin typeface="Arial" panose="020B0604020202020204" pitchFamily="34" charset="0"/>
                <a:cs typeface="Arial" panose="020B0604020202020204" pitchFamily="34" charset="0"/>
              </a:rPr>
              <a:t>del Santo Padre </a:t>
            </a:r>
            <a:r>
              <a:rPr lang="it-IT" sz="2000" dirty="0" smtClean="0">
                <a:latin typeface="Arial" panose="020B0604020202020204" pitchFamily="34" charset="0"/>
                <a:cs typeface="Arial" panose="020B0604020202020204" pitchFamily="34" charset="0"/>
              </a:rPr>
              <a:t/>
            </a:r>
            <a:br>
              <a:rPr lang="it-IT" sz="2000" dirty="0" smtClean="0">
                <a:latin typeface="Arial" panose="020B0604020202020204" pitchFamily="34" charset="0"/>
                <a:cs typeface="Arial" panose="020B0604020202020204" pitchFamily="34" charset="0"/>
              </a:rPr>
            </a:br>
            <a:r>
              <a:rPr lang="it-IT" sz="2000" dirty="0" smtClean="0">
                <a:latin typeface="Arial" panose="020B0604020202020204" pitchFamily="34" charset="0"/>
                <a:cs typeface="Arial" panose="020B0604020202020204" pitchFamily="34" charset="0"/>
              </a:rPr>
              <a:t>	in </a:t>
            </a:r>
            <a:r>
              <a:rPr lang="it-IT" sz="2000" dirty="0">
                <a:latin typeface="Arial" panose="020B0604020202020204" pitchFamily="34" charset="0"/>
                <a:cs typeface="Arial" panose="020B0604020202020204" pitchFamily="34" charset="0"/>
              </a:rPr>
              <a:t>piazza San Pietro </a:t>
            </a:r>
            <a:endParaRPr lang="it-IT" dirty="0">
              <a:latin typeface="Arial" panose="020B0604020202020204" pitchFamily="34" charset="0"/>
              <a:cs typeface="Arial" panose="020B0604020202020204" pitchFamily="34" charset="0"/>
            </a:endParaRPr>
          </a:p>
          <a:p>
            <a:pPr>
              <a:tabLst>
                <a:tab pos="1970088" algn="l"/>
              </a:tabLst>
            </a:pPr>
            <a:r>
              <a:rPr lang="it-IT" dirty="0">
                <a:latin typeface="Arial" panose="020B0604020202020204" pitchFamily="34" charset="0"/>
                <a:cs typeface="Arial" panose="020B0604020202020204" pitchFamily="34" charset="0"/>
              </a:rPr>
              <a:t> </a:t>
            </a:r>
          </a:p>
          <a:p>
            <a:pPr>
              <a:tabLst>
                <a:tab pos="1970088" algn="l"/>
              </a:tabLst>
            </a:pPr>
            <a:r>
              <a:rPr lang="it-IT" dirty="0" smtClean="0">
                <a:latin typeface="Arial" panose="020B0604020202020204" pitchFamily="34" charset="0"/>
                <a:cs typeface="Arial" panose="020B0604020202020204" pitchFamily="34" charset="0"/>
              </a:rPr>
              <a:t>ore </a:t>
            </a:r>
            <a:r>
              <a:rPr lang="it-IT" dirty="0">
                <a:latin typeface="Arial" panose="020B0604020202020204" pitchFamily="34" charset="0"/>
                <a:cs typeface="Arial" panose="020B0604020202020204" pitchFamily="34" charset="0"/>
              </a:rPr>
              <a:t>17.00 	</a:t>
            </a:r>
            <a:r>
              <a:rPr lang="it-IT" sz="2000" dirty="0">
                <a:latin typeface="Arial" panose="020B0604020202020204" pitchFamily="34" charset="0"/>
                <a:cs typeface="Arial" panose="020B0604020202020204" pitchFamily="34" charset="0"/>
              </a:rPr>
              <a:t>I</a:t>
            </a:r>
            <a:r>
              <a:rPr lang="it-IT" sz="2000" dirty="0" smtClean="0">
                <a:latin typeface="Arial" panose="020B0604020202020204" pitchFamily="34" charset="0"/>
                <a:cs typeface="Arial" panose="020B0604020202020204" pitchFamily="34" charset="0"/>
              </a:rPr>
              <a:t>ncontro </a:t>
            </a:r>
            <a:r>
              <a:rPr lang="it-IT" sz="2000" dirty="0">
                <a:latin typeface="Arial" panose="020B0604020202020204" pitchFamily="34" charset="0"/>
                <a:cs typeface="Arial" panose="020B0604020202020204" pitchFamily="34" charset="0"/>
              </a:rPr>
              <a:t>con la scuola del Santo Padre</a:t>
            </a:r>
            <a:endParaRPr lang="it-IT" dirty="0">
              <a:latin typeface="Arial" panose="020B0604020202020204" pitchFamily="34" charset="0"/>
              <a:cs typeface="Arial" panose="020B0604020202020204" pitchFamily="34" charset="0"/>
            </a:endParaRPr>
          </a:p>
          <a:p>
            <a:pPr>
              <a:tabLst>
                <a:tab pos="1970088" algn="l"/>
              </a:tabLst>
            </a:pPr>
            <a:r>
              <a:rPr lang="it-IT" dirty="0">
                <a:latin typeface="Arial" panose="020B0604020202020204" pitchFamily="34" charset="0"/>
                <a:cs typeface="Arial" panose="020B0604020202020204" pitchFamily="34" charset="0"/>
              </a:rPr>
              <a:t> </a:t>
            </a:r>
          </a:p>
          <a:p>
            <a:pPr>
              <a:tabLst>
                <a:tab pos="1970088" algn="l"/>
              </a:tabLst>
            </a:pPr>
            <a:r>
              <a:rPr lang="it-IT" dirty="0" smtClean="0">
                <a:latin typeface="Arial" panose="020B0604020202020204" pitchFamily="34" charset="0"/>
                <a:cs typeface="Arial" panose="020B0604020202020204" pitchFamily="34" charset="0"/>
              </a:rPr>
              <a:t>ore </a:t>
            </a:r>
            <a:r>
              <a:rPr lang="it-IT" dirty="0">
                <a:latin typeface="Arial" panose="020B0604020202020204" pitchFamily="34" charset="0"/>
                <a:cs typeface="Arial" panose="020B0604020202020204" pitchFamily="34" charset="0"/>
              </a:rPr>
              <a:t>18.30 	</a:t>
            </a:r>
            <a:r>
              <a:rPr lang="it-IT" sz="2000" dirty="0" smtClean="0">
                <a:latin typeface="Arial" panose="020B0604020202020204" pitchFamily="34" charset="0"/>
                <a:cs typeface="Arial" panose="020B0604020202020204" pitchFamily="34" charset="0"/>
              </a:rPr>
              <a:t>Termine </a:t>
            </a:r>
            <a:r>
              <a:rPr lang="it-IT" sz="2000" dirty="0">
                <a:latin typeface="Arial" panose="020B0604020202020204" pitchFamily="34" charset="0"/>
                <a:cs typeface="Arial" panose="020B0604020202020204" pitchFamily="34" charset="0"/>
              </a:rPr>
              <a:t>incontro con Santo Padre</a:t>
            </a:r>
            <a:endParaRPr lang="it-IT" dirty="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p:txBody>
      </p:sp>
      <p:sp>
        <p:nvSpPr>
          <p:cNvPr id="2" name="Rettangolo 1"/>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5" name="CasellaDiTesto 4"/>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9</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996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0"/>
            <a:ext cx="4604349" cy="6858000"/>
          </a:xfrm>
          <a:prstGeom prst="rect">
            <a:avLst/>
          </a:prstGeom>
        </p:spPr>
      </p:pic>
      <p:sp>
        <p:nvSpPr>
          <p:cNvPr id="7" name="Rettangolo 6"/>
          <p:cNvSpPr/>
          <p:nvPr/>
        </p:nvSpPr>
        <p:spPr>
          <a:xfrm>
            <a:off x="107504" y="461352"/>
            <a:ext cx="3096344" cy="830997"/>
          </a:xfrm>
          <a:prstGeom prst="rect">
            <a:avLst/>
          </a:prstGeom>
        </p:spPr>
        <p:txBody>
          <a:bodyPr vert="horz" wrap="square">
            <a:spAutoFit/>
          </a:bodyPr>
          <a:lstStyle/>
          <a:p>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PARTECIPAZIONE</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9" name="CasellaDiTesto 8"/>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1</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110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0"/>
            <a:ext cx="4634491" cy="6858000"/>
          </a:xfrm>
          <a:prstGeom prst="rect">
            <a:avLst/>
          </a:prstGeom>
        </p:spPr>
      </p:pic>
      <p:sp>
        <p:nvSpPr>
          <p:cNvPr id="5" name="Rettangolo 4"/>
          <p:cNvSpPr/>
          <p:nvPr/>
        </p:nvSpPr>
        <p:spPr>
          <a:xfrm>
            <a:off x="107504" y="461352"/>
            <a:ext cx="3096344" cy="830997"/>
          </a:xfrm>
          <a:prstGeom prst="rect">
            <a:avLst/>
          </a:prstGeom>
        </p:spPr>
        <p:txBody>
          <a:bodyPr vert="horz" wrap="square">
            <a:spAutoFit/>
          </a:bodyPr>
          <a:lstStyle/>
          <a:p>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PARTECIPAZIONE</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7" name="CasellaDiTesto 6"/>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2</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224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b="7360"/>
          <a:stretch/>
        </p:blipFill>
        <p:spPr>
          <a:xfrm>
            <a:off x="3563921" y="-1"/>
            <a:ext cx="5040560" cy="6858001"/>
          </a:xfrm>
          <a:prstGeom prst="rect">
            <a:avLst/>
          </a:prstGeom>
        </p:spPr>
      </p:pic>
      <p:sp>
        <p:nvSpPr>
          <p:cNvPr id="6" name="Rettangolo 5"/>
          <p:cNvSpPr/>
          <p:nvPr/>
        </p:nvSpPr>
        <p:spPr>
          <a:xfrm>
            <a:off x="107504" y="461352"/>
            <a:ext cx="3816424" cy="830997"/>
          </a:xfrm>
          <a:prstGeom prst="rect">
            <a:avLst/>
          </a:prstGeom>
        </p:spPr>
        <p:txBody>
          <a:bodyPr vert="horz" wrap="square">
            <a:spAutoFit/>
          </a:bodyPr>
          <a:lstStyle/>
          <a:p>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LETTERA di</a:t>
            </a:r>
          </a:p>
          <a:p>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Mons. GALANTINO</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16812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ragioni della Piazza del 10 maggio</a:t>
            </a:r>
            <a:endParaRPr lang="it-IT" dirty="0"/>
          </a:p>
        </p:txBody>
      </p:sp>
      <p:sp>
        <p:nvSpPr>
          <p:cNvPr id="7" name="Segnaposto contenuto 6"/>
          <p:cNvSpPr>
            <a:spLocks noGrp="1"/>
          </p:cNvSpPr>
          <p:nvPr>
            <p:ph sz="quarter" idx="1"/>
          </p:nvPr>
        </p:nvSpPr>
        <p:spPr/>
        <p:txBody>
          <a:bodyPr>
            <a:normAutofit lnSpcReduction="10000"/>
          </a:bodyPr>
          <a:lstStyle/>
          <a:p>
            <a:r>
              <a:rPr lang="it-IT" dirty="0" smtClean="0"/>
              <a:t>Produrre uno shock cognitivo: alla Chiesa sta a cuore tutta la scuola.</a:t>
            </a:r>
          </a:p>
          <a:p>
            <a:pPr marL="0" indent="0">
              <a:buNone/>
            </a:pPr>
            <a:endParaRPr lang="it-IT" dirty="0" smtClean="0"/>
          </a:p>
          <a:p>
            <a:pPr marL="0" indent="0">
              <a:buNone/>
            </a:pPr>
            <a:endParaRPr lang="it-IT" dirty="0" smtClean="0"/>
          </a:p>
          <a:p>
            <a:r>
              <a:rPr lang="it-IT" dirty="0" smtClean="0"/>
              <a:t>La crisi non è economica. Nella scuola non si investe più sui sogni. E si sogna altrove.</a:t>
            </a:r>
          </a:p>
          <a:p>
            <a:pPr marL="0" indent="0">
              <a:buNone/>
            </a:pPr>
            <a:endParaRPr lang="it-IT" dirty="0" smtClean="0"/>
          </a:p>
          <a:p>
            <a:pPr marL="0" indent="0">
              <a:buNone/>
            </a:pPr>
            <a:endParaRPr lang="it-IT" dirty="0" smtClean="0"/>
          </a:p>
          <a:p>
            <a:r>
              <a:rPr lang="it-IT" dirty="0" smtClean="0"/>
              <a:t>Ritessere i fili delle generazioni (insegnanti e studenti), delle agenzie educative (scuola, famiglia, chiesa), delle dinamiche sociali (scuola e lavoro).</a:t>
            </a:r>
          </a:p>
        </p:txBody>
      </p:sp>
    </p:spTree>
    <p:extLst>
      <p:ext uri="{BB962C8B-B14F-4D97-AF65-F5344CB8AC3E}">
        <p14:creationId xmlns:p14="http://schemas.microsoft.com/office/powerpoint/2010/main" val="373649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dirty="0"/>
          </a:p>
        </p:txBody>
      </p:sp>
    </p:spTree>
    <p:extLst>
      <p:ext uri="{BB962C8B-B14F-4D97-AF65-F5344CB8AC3E}">
        <p14:creationId xmlns:p14="http://schemas.microsoft.com/office/powerpoint/2010/main" val="359927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34889" y="1379577"/>
            <a:ext cx="6606480" cy="4524315"/>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INFORMAZIONI GENERALI</a:t>
            </a:r>
          </a:p>
          <a:p>
            <a:pPr algn="ctr"/>
            <a:endParaRPr lang="it-IT" sz="2400" b="1" dirty="0">
              <a:solidFill>
                <a:srgbClr val="FF9900"/>
              </a:solidFill>
              <a:latin typeface="Arial" panose="020B0604020202020204" pitchFamily="34" charset="0"/>
              <a:cs typeface="Arial" panose="020B0604020202020204" pitchFamily="34" charset="0"/>
            </a:endParaRPr>
          </a:p>
          <a:p>
            <a:pPr>
              <a:spcBef>
                <a:spcPts val="1200"/>
              </a:spcBef>
            </a:pPr>
            <a:r>
              <a:rPr lang="it-IT" sz="2400" dirty="0" smtClean="0">
                <a:latin typeface="Arial" panose="020B0604020202020204" pitchFamily="34" charset="0"/>
                <a:cs typeface="Arial" panose="020B0604020202020204" pitchFamily="34" charset="0"/>
              </a:rPr>
              <a:t>La </a:t>
            </a:r>
            <a:r>
              <a:rPr lang="it-IT" sz="2400" dirty="0">
                <a:latin typeface="Arial" panose="020B0604020202020204" pitchFamily="34" charset="0"/>
                <a:cs typeface="Arial" panose="020B0604020202020204" pitchFamily="34" charset="0"/>
              </a:rPr>
              <a:t>partecipazione all’udienza con il Santo Padre è aperta a tutti. Non è previsto nessun biglietto per l’accesso in piazza San Pietro. </a:t>
            </a:r>
            <a:endParaRPr lang="it-IT" sz="2400" dirty="0" smtClean="0">
              <a:latin typeface="Arial" panose="020B0604020202020204" pitchFamily="34" charset="0"/>
              <a:cs typeface="Arial" panose="020B0604020202020204" pitchFamily="34" charset="0"/>
            </a:endParaRPr>
          </a:p>
          <a:p>
            <a:pPr>
              <a:spcBef>
                <a:spcPts val="1200"/>
              </a:spcBef>
            </a:pPr>
            <a:r>
              <a:rPr lang="it-IT" sz="2400" dirty="0">
                <a:latin typeface="Arial" panose="020B0604020202020204" pitchFamily="34" charset="0"/>
                <a:cs typeface="Arial" panose="020B0604020202020204" pitchFamily="34" charset="0"/>
              </a:rPr>
              <a:t>In Piazza San Pietro, i posti a sedere sono in quantità limitata e saranno occupati man mano che le persone affluiranno in Piazza. </a:t>
            </a:r>
            <a:r>
              <a:rPr lang="it-IT" sz="2400" dirty="0" smtClean="0">
                <a:latin typeface="Arial" panose="020B0604020202020204" pitchFamily="34" charset="0"/>
                <a:cs typeface="Arial" panose="020B0604020202020204" pitchFamily="34" charset="0"/>
              </a:rPr>
              <a:t/>
            </a:r>
            <a:br>
              <a:rPr lang="it-IT" sz="2400" dirty="0" smtClean="0">
                <a:latin typeface="Arial" panose="020B0604020202020204" pitchFamily="34" charset="0"/>
                <a:cs typeface="Arial" panose="020B0604020202020204" pitchFamily="34" charset="0"/>
              </a:rPr>
            </a:br>
            <a:r>
              <a:rPr lang="it-IT" sz="2400" dirty="0" smtClean="0">
                <a:latin typeface="Arial" panose="020B0604020202020204" pitchFamily="34" charset="0"/>
                <a:cs typeface="Arial" panose="020B0604020202020204" pitchFamily="34" charset="0"/>
              </a:rPr>
              <a:t>È </a:t>
            </a:r>
            <a:r>
              <a:rPr lang="it-IT" sz="2400" dirty="0">
                <a:latin typeface="Arial" panose="020B0604020202020204" pitchFamily="34" charset="0"/>
                <a:cs typeface="Arial" panose="020B0604020202020204" pitchFamily="34" charset="0"/>
              </a:rPr>
              <a:t>possibile portare con sé piccoli sgabelli pieghevoli.</a:t>
            </a:r>
          </a:p>
          <a:p>
            <a:pPr>
              <a:spcBef>
                <a:spcPts val="1200"/>
              </a:spcBef>
            </a:pPr>
            <a:endParaRPr lang="it-IT" dirty="0">
              <a:latin typeface="Arial" panose="020B0604020202020204" pitchFamily="34" charset="0"/>
              <a:cs typeface="Arial" panose="020B0604020202020204" pitchFamily="34" charset="0"/>
            </a:endParaRPr>
          </a:p>
        </p:txBody>
      </p:sp>
      <p:sp>
        <p:nvSpPr>
          <p:cNvPr id="5" name="Rettangolo 4"/>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6" name="Rettangolo 5"/>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7" name="CasellaDiTesto 6"/>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1</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713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34889" y="1379577"/>
            <a:ext cx="6606480" cy="4339650"/>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INFORMAZIONI GENERALI</a:t>
            </a:r>
          </a:p>
          <a:p>
            <a:endParaRPr lang="it-IT" dirty="0" smtClean="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r>
              <a:rPr lang="it-IT" sz="2400" dirty="0" smtClean="0">
                <a:latin typeface="Arial" panose="020B0604020202020204" pitchFamily="34" charset="0"/>
                <a:cs typeface="Arial" panose="020B0604020202020204" pitchFamily="34" charset="0"/>
              </a:rPr>
              <a:t>Entro le ore 12,30 circa la Piazza dovrà essere interamente sgombrata per le opportune verifiche di sicurezza. </a:t>
            </a:r>
            <a:br>
              <a:rPr lang="it-IT" sz="2400" dirty="0" smtClean="0">
                <a:latin typeface="Arial" panose="020B0604020202020204" pitchFamily="34" charset="0"/>
                <a:cs typeface="Arial" panose="020B0604020202020204" pitchFamily="34" charset="0"/>
              </a:rPr>
            </a:br>
            <a:r>
              <a:rPr lang="it-IT" sz="2400" dirty="0" smtClean="0">
                <a:latin typeface="Arial" panose="020B0604020202020204" pitchFamily="34" charset="0"/>
                <a:cs typeface="Arial" panose="020B0604020202020204" pitchFamily="34" charset="0"/>
              </a:rPr>
              <a:t>A nessuno sarà consentito di sostare in Piazza in attesa dell’incontro del pomeriggio. </a:t>
            </a:r>
            <a:br>
              <a:rPr lang="it-IT" sz="2400" dirty="0" smtClean="0">
                <a:latin typeface="Arial" panose="020B0604020202020204" pitchFamily="34" charset="0"/>
                <a:cs typeface="Arial" panose="020B0604020202020204" pitchFamily="34" charset="0"/>
              </a:rPr>
            </a:br>
            <a:r>
              <a:rPr lang="it-IT" sz="2400" dirty="0" smtClean="0">
                <a:latin typeface="Arial" panose="020B0604020202020204" pitchFamily="34" charset="0"/>
                <a:cs typeface="Arial" panose="020B0604020202020204" pitchFamily="34" charset="0"/>
              </a:rPr>
              <a:t>Sarà possibile l’accesso dalle ore 14.00. </a:t>
            </a:r>
            <a:br>
              <a:rPr lang="it-IT" sz="2400" dirty="0" smtClean="0">
                <a:latin typeface="Arial" panose="020B0604020202020204" pitchFamily="34" charset="0"/>
                <a:cs typeface="Arial" panose="020B0604020202020204" pitchFamily="34" charset="0"/>
              </a:rPr>
            </a:br>
            <a:r>
              <a:rPr lang="it-IT" sz="2400" dirty="0" smtClean="0">
                <a:latin typeface="Arial" panose="020B0604020202020204" pitchFamily="34" charset="0"/>
                <a:cs typeface="Arial" panose="020B0604020202020204" pitchFamily="34" charset="0"/>
              </a:rPr>
              <a:t>È vivamente consigliato di non concentrarsi nelle adiacenze della Piazza con troppo anticipo.</a:t>
            </a:r>
          </a:p>
        </p:txBody>
      </p:sp>
      <p:sp>
        <p:nvSpPr>
          <p:cNvPr id="5" name="Rettangolo 4"/>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6" name="Rettangolo 5"/>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7" name="CasellaDiTesto 6"/>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2</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454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34889" y="1379577"/>
            <a:ext cx="6606480" cy="3677930"/>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INFORMAZIONI GENERALI</a:t>
            </a:r>
          </a:p>
          <a:p>
            <a:endParaRPr lang="it-IT" dirty="0" smtClean="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pPr>
              <a:spcBef>
                <a:spcPts val="600"/>
              </a:spcBef>
            </a:pPr>
            <a:r>
              <a:rPr lang="it-IT" sz="2400" dirty="0" smtClean="0">
                <a:latin typeface="Arial" panose="020B0604020202020204" pitchFamily="34" charset="0"/>
                <a:cs typeface="Arial" panose="020B0604020202020204" pitchFamily="34" charset="0"/>
              </a:rPr>
              <a:t>Si chiede a tutti i Responsabili di diffondere queste informazioni ai partecipanti per facilitare il lavoro degli addetti alla sicurezza. L’osservanza di queste indicazioni consentirà, infatti, una più veloce riapertura della Piazza ed il regolare svolgimento del programma pomeridiano.</a:t>
            </a:r>
            <a:endParaRPr lang="it-IT" sz="2800" dirty="0">
              <a:latin typeface="Arial" panose="020B0604020202020204" pitchFamily="34" charset="0"/>
              <a:cs typeface="Arial" panose="020B0604020202020204" pitchFamily="34" charset="0"/>
            </a:endParaRPr>
          </a:p>
        </p:txBody>
      </p:sp>
      <p:sp>
        <p:nvSpPr>
          <p:cNvPr id="5" name="Rettangolo 4"/>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6" name="Rettangolo 5"/>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7" name="CasellaDiTesto 6"/>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3</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56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56484" y="1296728"/>
            <a:ext cx="6591200" cy="5232202"/>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POSTI RISERVATI ALLE PERSONE </a:t>
            </a:r>
            <a:br>
              <a:rPr lang="it-IT" sz="2400" b="1" dirty="0" smtClean="0">
                <a:solidFill>
                  <a:srgbClr val="FF9900"/>
                </a:solidFill>
                <a:latin typeface="Arial" panose="020B0604020202020204" pitchFamily="34" charset="0"/>
                <a:cs typeface="Arial" panose="020B0604020202020204" pitchFamily="34" charset="0"/>
              </a:rPr>
            </a:br>
            <a:r>
              <a:rPr lang="it-IT" sz="2400" b="1" dirty="0" smtClean="0">
                <a:solidFill>
                  <a:srgbClr val="FF9900"/>
                </a:solidFill>
                <a:latin typeface="Arial" panose="020B0604020202020204" pitchFamily="34" charset="0"/>
                <a:cs typeface="Arial" panose="020B0604020202020204" pitchFamily="34" charset="0"/>
              </a:rPr>
              <a:t>DIVERSAMENTE ABILI</a:t>
            </a:r>
            <a:r>
              <a:rPr lang="it-IT" sz="2400" dirty="0">
                <a:latin typeface="Arial" panose="020B0604020202020204" pitchFamily="34" charset="0"/>
                <a:cs typeface="Arial" panose="020B0604020202020204" pitchFamily="34" charset="0"/>
              </a:rPr>
              <a:t> </a:t>
            </a:r>
            <a:endParaRPr lang="it-IT" sz="2400" dirty="0" smtClean="0">
              <a:latin typeface="Arial" panose="020B0604020202020204" pitchFamily="34" charset="0"/>
              <a:cs typeface="Arial" panose="020B0604020202020204" pitchFamily="34" charset="0"/>
            </a:endParaRPr>
          </a:p>
          <a:p>
            <a:pPr>
              <a:spcBef>
                <a:spcPts val="1200"/>
              </a:spcBef>
            </a:pPr>
            <a:r>
              <a:rPr lang="it-IT" sz="2300" dirty="0" smtClean="0">
                <a:latin typeface="Arial" panose="020B0604020202020204" pitchFamily="34" charset="0"/>
                <a:cs typeface="Arial" panose="020B0604020202020204" pitchFamily="34" charset="0"/>
              </a:rPr>
              <a:t>In </a:t>
            </a:r>
            <a:r>
              <a:rPr lang="it-IT" sz="2300" dirty="0">
                <a:latin typeface="Arial" panose="020B0604020202020204" pitchFamily="34" charset="0"/>
                <a:cs typeface="Arial" panose="020B0604020202020204" pitchFamily="34" charset="0"/>
              </a:rPr>
              <a:t>Piazza San Pietro per l’incontro di sabato pomeriggio sarà riservato un settore per le persone </a:t>
            </a:r>
            <a:r>
              <a:rPr lang="it-IT" sz="2300" b="1" dirty="0">
                <a:latin typeface="Arial" panose="020B0604020202020204" pitchFamily="34" charset="0"/>
                <a:cs typeface="Arial" panose="020B0604020202020204" pitchFamily="34" charset="0"/>
              </a:rPr>
              <a:t>diversamente abili in carrozzina</a:t>
            </a:r>
            <a:r>
              <a:rPr lang="it-IT" sz="2300" dirty="0">
                <a:latin typeface="Arial" panose="020B0604020202020204" pitchFamily="34" charset="0"/>
                <a:cs typeface="Arial" panose="020B0604020202020204" pitchFamily="34" charset="0"/>
              </a:rPr>
              <a:t>. L’accesso a questo settore avverrà dai varchi consueti. </a:t>
            </a:r>
            <a:r>
              <a:rPr lang="it-IT" sz="2300" dirty="0" smtClean="0">
                <a:latin typeface="Arial" panose="020B0604020202020204" pitchFamily="34" charset="0"/>
                <a:cs typeface="Arial" panose="020B0604020202020204" pitchFamily="34" charset="0"/>
              </a:rPr>
              <a:t>Una </a:t>
            </a:r>
            <a:r>
              <a:rPr lang="it-IT" sz="2300" dirty="0">
                <a:latin typeface="Arial" panose="020B0604020202020204" pitchFamily="34" charset="0"/>
                <a:cs typeface="Arial" panose="020B0604020202020204" pitchFamily="34" charset="0"/>
              </a:rPr>
              <a:t>volta arrivati al varco d’ingresso, gli addetti alla sicurezza e i volontari indicheranno alla persona diversamente abile e </a:t>
            </a:r>
            <a:r>
              <a:rPr lang="it-IT" sz="2300" b="1" dirty="0">
                <a:latin typeface="Arial" panose="020B0604020202020204" pitchFamily="34" charset="0"/>
                <a:cs typeface="Arial" panose="020B0604020202020204" pitchFamily="34" charset="0"/>
              </a:rPr>
              <a:t>ad un accompagnatore</a:t>
            </a:r>
            <a:r>
              <a:rPr lang="it-IT" sz="2300" dirty="0">
                <a:latin typeface="Arial" panose="020B0604020202020204" pitchFamily="34" charset="0"/>
                <a:cs typeface="Arial" panose="020B0604020202020204" pitchFamily="34" charset="0"/>
              </a:rPr>
              <a:t>, il settore riservato verso il quale dirigersi.</a:t>
            </a:r>
          </a:p>
          <a:p>
            <a:r>
              <a:rPr lang="it-IT" sz="2300" dirty="0">
                <a:latin typeface="Arial" panose="020B0604020202020204" pitchFamily="34" charset="0"/>
                <a:cs typeface="Arial" panose="020B0604020202020204" pitchFamily="34" charset="0"/>
              </a:rPr>
              <a:t>Per gruppi particolari di diversamente abili (sordomuti, ciechi, </a:t>
            </a:r>
            <a:r>
              <a:rPr lang="it-IT" sz="2300" dirty="0" smtClean="0">
                <a:latin typeface="Arial" panose="020B0604020202020204" pitchFamily="34" charset="0"/>
                <a:cs typeface="Arial" panose="020B0604020202020204" pitchFamily="34" charset="0"/>
              </a:rPr>
              <a:t>…) </a:t>
            </a:r>
            <a:r>
              <a:rPr lang="it-IT" sz="2300" dirty="0">
                <a:latin typeface="Arial" panose="020B0604020202020204" pitchFamily="34" charset="0"/>
                <a:cs typeface="Arial" panose="020B0604020202020204" pitchFamily="34" charset="0"/>
              </a:rPr>
              <a:t>comunicare il gruppo</a:t>
            </a:r>
            <a:r>
              <a:rPr lang="it-IT" sz="2300" dirty="0" smtClean="0">
                <a:latin typeface="Arial" panose="020B0604020202020204" pitchFamily="34" charset="0"/>
                <a:cs typeface="Arial" panose="020B0604020202020204" pitchFamily="34" charset="0"/>
              </a:rPr>
              <a:t>, il </a:t>
            </a:r>
            <a:r>
              <a:rPr lang="it-IT" sz="2300" dirty="0">
                <a:latin typeface="Arial" panose="020B0604020202020204" pitchFamily="34" charset="0"/>
                <a:cs typeface="Arial" panose="020B0604020202020204" pitchFamily="34" charset="0"/>
              </a:rPr>
              <a:t>numero di persone alla segreteria organizzativa. </a:t>
            </a:r>
          </a:p>
        </p:txBody>
      </p:sp>
      <p:sp>
        <p:nvSpPr>
          <p:cNvPr id="6" name="Rettangolo 5"/>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8" name="Rettangolo 7"/>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9" name="CasellaDiTesto 8"/>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4</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23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56484" y="1296728"/>
            <a:ext cx="6591200" cy="4001095"/>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POSTI RISERVATI ALLE PERSONE </a:t>
            </a:r>
            <a:br>
              <a:rPr lang="it-IT" sz="2400" b="1" dirty="0" smtClean="0">
                <a:solidFill>
                  <a:srgbClr val="FF9900"/>
                </a:solidFill>
                <a:latin typeface="Arial" panose="020B0604020202020204" pitchFamily="34" charset="0"/>
                <a:cs typeface="Arial" panose="020B0604020202020204" pitchFamily="34" charset="0"/>
              </a:rPr>
            </a:br>
            <a:r>
              <a:rPr lang="it-IT" sz="2400" b="1" dirty="0" smtClean="0">
                <a:solidFill>
                  <a:srgbClr val="FF9900"/>
                </a:solidFill>
                <a:latin typeface="Arial" panose="020B0604020202020204" pitchFamily="34" charset="0"/>
                <a:cs typeface="Arial" panose="020B0604020202020204" pitchFamily="34" charset="0"/>
              </a:rPr>
              <a:t>DIVERSAMENTE ABILI</a:t>
            </a:r>
            <a:r>
              <a:rPr lang="it-IT" sz="2400" dirty="0">
                <a:latin typeface="Arial" panose="020B0604020202020204" pitchFamily="34" charset="0"/>
                <a:cs typeface="Arial" panose="020B0604020202020204" pitchFamily="34" charset="0"/>
              </a:rPr>
              <a:t> </a:t>
            </a:r>
          </a:p>
          <a:p>
            <a:pPr>
              <a:spcBef>
                <a:spcPts val="1200"/>
              </a:spcBef>
            </a:pPr>
            <a:endParaRPr lang="it-IT" dirty="0" smtClean="0">
              <a:latin typeface="Arial" panose="020B0604020202020204" pitchFamily="34" charset="0"/>
              <a:cs typeface="Arial" panose="020B0604020202020204" pitchFamily="34" charset="0"/>
            </a:endParaRPr>
          </a:p>
          <a:p>
            <a:pPr>
              <a:spcBef>
                <a:spcPts val="1200"/>
              </a:spcBef>
            </a:pPr>
            <a:r>
              <a:rPr lang="it-IT" sz="2400" dirty="0" smtClean="0">
                <a:latin typeface="Arial" panose="020B0604020202020204" pitchFamily="34" charset="0"/>
                <a:cs typeface="Arial" panose="020B0604020202020204" pitchFamily="34" charset="0"/>
              </a:rPr>
              <a:t>Per </a:t>
            </a:r>
            <a:r>
              <a:rPr lang="it-IT" sz="2400" dirty="0">
                <a:latin typeface="Arial" panose="020B0604020202020204" pitchFamily="34" charset="0"/>
                <a:cs typeface="Arial" panose="020B0604020202020204" pitchFamily="34" charset="0"/>
              </a:rPr>
              <a:t>particolari esigenze di assistenza è possibile rivolgersi </a:t>
            </a:r>
            <a:r>
              <a:rPr lang="it-IT" sz="2400" b="1" dirty="0">
                <a:latin typeface="Arial" panose="020B0604020202020204" pitchFamily="34" charset="0"/>
                <a:cs typeface="Arial" panose="020B0604020202020204" pitchFamily="34" charset="0"/>
              </a:rPr>
              <a:t>all’UNITALSI di Roma</a:t>
            </a:r>
            <a:r>
              <a:rPr lang="it-IT" sz="2400" dirty="0">
                <a:latin typeface="Arial" panose="020B0604020202020204" pitchFamily="34" charset="0"/>
                <a:cs typeface="Arial" panose="020B0604020202020204" pitchFamily="34" charset="0"/>
              </a:rPr>
              <a:t> che garantisce, presso i propri punti informativi presenti nei pressi di S. Pietro, la possibilità, per quanti ne dovessero fare richiesta </a:t>
            </a:r>
            <a:r>
              <a:rPr lang="it-IT" sz="2400" b="1" dirty="0">
                <a:latin typeface="Arial" panose="020B0604020202020204" pitchFamily="34" charset="0"/>
                <a:cs typeface="Arial" panose="020B0604020202020204" pitchFamily="34" charset="0"/>
              </a:rPr>
              <a:t>al numero 800 062 026</a:t>
            </a:r>
            <a:r>
              <a:rPr lang="it-IT" sz="2400" dirty="0">
                <a:latin typeface="Arial" panose="020B0604020202020204" pitchFamily="34" charset="0"/>
                <a:cs typeface="Arial" panose="020B0604020202020204" pitchFamily="34" charset="0"/>
              </a:rPr>
              <a:t> oppure </a:t>
            </a:r>
            <a:r>
              <a:rPr lang="it-IT" sz="2400" b="1" dirty="0">
                <a:latin typeface="Arial" panose="020B0604020202020204" pitchFamily="34" charset="0"/>
                <a:cs typeface="Arial" panose="020B0604020202020204" pitchFamily="34" charset="0"/>
              </a:rPr>
              <a:t>06 98260496</a:t>
            </a:r>
            <a:r>
              <a:rPr lang="it-IT" sz="2400" dirty="0">
                <a:latin typeface="Arial" panose="020B0604020202020204" pitchFamily="34" charset="0"/>
                <a:cs typeface="Arial" panose="020B0604020202020204" pitchFamily="34" charset="0"/>
              </a:rPr>
              <a:t>, di avere una carrozzina per il tempo necessario.</a:t>
            </a:r>
          </a:p>
        </p:txBody>
      </p:sp>
      <p:sp>
        <p:nvSpPr>
          <p:cNvPr id="6" name="Rettangolo 5"/>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8" name="Rettangolo 7"/>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9" name="CasellaDiTesto 8"/>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5</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647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4" name="Rettangolo 3"/>
          <p:cNvSpPr/>
          <p:nvPr/>
        </p:nvSpPr>
        <p:spPr>
          <a:xfrm>
            <a:off x="2358154" y="1179522"/>
            <a:ext cx="6606480" cy="4939814"/>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MEZZI DI TRASPORTO</a:t>
            </a:r>
            <a:endParaRPr lang="it-IT" sz="2400" dirty="0" smtClean="0">
              <a:solidFill>
                <a:srgbClr val="FF9900"/>
              </a:solidFill>
              <a:latin typeface="Arial" panose="020B0604020202020204" pitchFamily="34" charset="0"/>
              <a:cs typeface="Arial" panose="020B0604020202020204" pitchFamily="34" charset="0"/>
            </a:endParaRPr>
          </a:p>
          <a:p>
            <a:pPr>
              <a:spcBef>
                <a:spcPts val="600"/>
              </a:spcBef>
            </a:pPr>
            <a:endParaRPr lang="it-IT" dirty="0" smtClean="0">
              <a:latin typeface="Arial" panose="020B0604020202020204" pitchFamily="34" charset="0"/>
              <a:cs typeface="Arial" panose="020B0604020202020204" pitchFamily="34" charset="0"/>
            </a:endParaRPr>
          </a:p>
          <a:p>
            <a:pPr>
              <a:spcBef>
                <a:spcPts val="600"/>
              </a:spcBef>
            </a:pPr>
            <a:endParaRPr lang="it-IT" dirty="0">
              <a:latin typeface="Arial" panose="020B0604020202020204" pitchFamily="34" charset="0"/>
              <a:cs typeface="Arial" panose="020B0604020202020204" pitchFamily="34" charset="0"/>
            </a:endParaRPr>
          </a:p>
          <a:p>
            <a:pPr>
              <a:spcBef>
                <a:spcPts val="600"/>
              </a:spcBef>
            </a:pPr>
            <a:r>
              <a:rPr lang="it-IT" sz="2400" dirty="0" smtClean="0">
                <a:latin typeface="Arial" panose="020B0604020202020204" pitchFamily="34" charset="0"/>
                <a:cs typeface="Arial" panose="020B0604020202020204" pitchFamily="34" charset="0"/>
              </a:rPr>
              <a:t>Si </a:t>
            </a:r>
            <a:r>
              <a:rPr lang="it-IT" sz="2400" dirty="0">
                <a:latin typeface="Arial" panose="020B0604020202020204" pitchFamily="34" charset="0"/>
                <a:cs typeface="Arial" panose="020B0604020202020204" pitchFamily="34" charset="0"/>
              </a:rPr>
              <a:t>ricorda che i Pullman e tutti gli altri mezzi di trasporto privati </a:t>
            </a:r>
            <a:r>
              <a:rPr lang="it-IT" sz="2400" b="1" dirty="0">
                <a:latin typeface="Arial" panose="020B0604020202020204" pitchFamily="34" charset="0"/>
                <a:cs typeface="Arial" panose="020B0604020202020204" pitchFamily="34" charset="0"/>
              </a:rPr>
              <a:t>non potranno arrivare in Piazza San Pietro</a:t>
            </a:r>
            <a:r>
              <a:rPr lang="it-IT" sz="2400" dirty="0">
                <a:latin typeface="Arial" panose="020B0604020202020204" pitchFamily="34" charset="0"/>
                <a:cs typeface="Arial" panose="020B0604020202020204" pitchFamily="34" charset="0"/>
              </a:rPr>
              <a:t> in quanto le vie adiacenti saranno chiuse al traffico. </a:t>
            </a:r>
            <a:r>
              <a:rPr lang="it-IT" sz="2400" dirty="0" smtClean="0">
                <a:latin typeface="Arial" panose="020B0604020202020204" pitchFamily="34" charset="0"/>
                <a:cs typeface="Arial" panose="020B0604020202020204" pitchFamily="34" charset="0"/>
              </a:rPr>
              <a:t/>
            </a:r>
            <a:br>
              <a:rPr lang="it-IT" sz="2400" dirty="0" smtClean="0">
                <a:latin typeface="Arial" panose="020B0604020202020204" pitchFamily="34" charset="0"/>
                <a:cs typeface="Arial" panose="020B0604020202020204" pitchFamily="34" charset="0"/>
              </a:rPr>
            </a:br>
            <a:r>
              <a:rPr lang="it-IT" sz="2400" dirty="0" smtClean="0">
                <a:latin typeface="Arial" panose="020B0604020202020204" pitchFamily="34" charset="0"/>
                <a:cs typeface="Arial" panose="020B0604020202020204" pitchFamily="34" charset="0"/>
              </a:rPr>
              <a:t>Anche </a:t>
            </a:r>
            <a:r>
              <a:rPr lang="it-IT" sz="2400" dirty="0">
                <a:latin typeface="Arial" panose="020B0604020202020204" pitchFamily="34" charset="0"/>
                <a:cs typeface="Arial" panose="020B0604020202020204" pitchFamily="34" charset="0"/>
              </a:rPr>
              <a:t>chi fosse già a Roma nei giorni precedenti, dovrà raggiungere Piazza San Pietro a piedi o con i mezzi pubblici.</a:t>
            </a:r>
          </a:p>
          <a:p>
            <a:r>
              <a:rPr lang="it-IT" sz="2400" dirty="0">
                <a:latin typeface="Arial" panose="020B0604020202020204" pitchFamily="34" charset="0"/>
                <a:cs typeface="Arial" panose="020B0604020202020204" pitchFamily="34" charset="0"/>
              </a:rPr>
              <a:t>Ai Pullman che trasportano NON ABILI verrà assegnato il parcheggio più vicino a Piazza San Pietro</a:t>
            </a: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2" name="Rettangolo 1"/>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6" name="CasellaDiTesto 5"/>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6</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590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4" name="Rettangolo 3"/>
          <p:cNvSpPr/>
          <p:nvPr/>
        </p:nvSpPr>
        <p:spPr>
          <a:xfrm>
            <a:off x="2358154" y="1179522"/>
            <a:ext cx="6606480" cy="5601533"/>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MEZZI DI TRASPORTO</a:t>
            </a:r>
            <a:endParaRPr lang="it-IT" sz="2400" dirty="0" smtClean="0">
              <a:solidFill>
                <a:srgbClr val="FF9900"/>
              </a:solidFill>
              <a:latin typeface="Arial" panose="020B0604020202020204" pitchFamily="34" charset="0"/>
              <a:cs typeface="Arial" panose="020B0604020202020204" pitchFamily="34" charset="0"/>
            </a:endParaRPr>
          </a:p>
          <a:p>
            <a:pPr>
              <a:spcBef>
                <a:spcPts val="600"/>
              </a:spcBef>
            </a:pPr>
            <a:endParaRPr lang="it-IT" sz="1200" dirty="0" smtClean="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pPr>
              <a:spcBef>
                <a:spcPts val="600"/>
              </a:spcBef>
            </a:pPr>
            <a:r>
              <a:rPr lang="it-IT" sz="2400" b="1" dirty="0">
                <a:latin typeface="Arial" panose="020B0604020202020204" pitchFamily="34" charset="0"/>
                <a:cs typeface="Arial" panose="020B0604020202020204" pitchFamily="34" charset="0"/>
              </a:rPr>
              <a:t>In prossimità dell’evento</a:t>
            </a:r>
            <a:r>
              <a:rPr lang="it-IT" sz="2400" dirty="0">
                <a:latin typeface="Arial" panose="020B0604020202020204" pitchFamily="34" charset="0"/>
                <a:cs typeface="Arial" panose="020B0604020202020204" pitchFamily="34" charset="0"/>
              </a:rPr>
              <a:t> verrà comunicato ai gruppi:</a:t>
            </a:r>
          </a:p>
          <a:p>
            <a:pPr marL="363538" indent="-187325"/>
            <a:r>
              <a:rPr lang="it-IT" sz="2400" dirty="0" smtClean="0">
                <a:latin typeface="Arial" panose="020B0604020202020204" pitchFamily="34" charset="0"/>
                <a:cs typeface="Arial" panose="020B0604020202020204" pitchFamily="34" charset="0"/>
              </a:rPr>
              <a:t>- 	le </a:t>
            </a:r>
            <a:r>
              <a:rPr lang="it-IT" sz="2400" dirty="0">
                <a:latin typeface="Arial" panose="020B0604020202020204" pitchFamily="34" charset="0"/>
                <a:cs typeface="Arial" panose="020B0604020202020204" pitchFamily="34" charset="0"/>
              </a:rPr>
              <a:t>aree dei parcheggi di scambio dei vari accessi alla città per chi arriverà con i pullman;</a:t>
            </a:r>
          </a:p>
          <a:p>
            <a:pPr marL="363538" indent="-187325"/>
            <a:r>
              <a:rPr lang="it-IT" sz="2400" dirty="0" smtClean="0">
                <a:latin typeface="Arial" panose="020B0604020202020204" pitchFamily="34" charset="0"/>
                <a:cs typeface="Arial" panose="020B0604020202020204" pitchFamily="34" charset="0"/>
              </a:rPr>
              <a:t>- 	la </a:t>
            </a:r>
            <a:r>
              <a:rPr lang="it-IT" sz="2400" dirty="0">
                <a:latin typeface="Arial" panose="020B0604020202020204" pitchFamily="34" charset="0"/>
                <a:cs typeface="Arial" panose="020B0604020202020204" pitchFamily="34" charset="0"/>
              </a:rPr>
              <a:t>numerazione dei Bus ????;</a:t>
            </a:r>
          </a:p>
          <a:p>
            <a:pPr marL="363538" indent="-187325"/>
            <a:r>
              <a:rPr lang="it-IT" sz="2400" dirty="0" smtClean="0">
                <a:latin typeface="Arial" panose="020B0604020202020204" pitchFamily="34" charset="0"/>
                <a:cs typeface="Arial" panose="020B0604020202020204" pitchFamily="34" charset="0"/>
              </a:rPr>
              <a:t>-	i </a:t>
            </a:r>
            <a:r>
              <a:rPr lang="it-IT" sz="2400" dirty="0">
                <a:latin typeface="Arial" panose="020B0604020202020204" pitchFamily="34" charset="0"/>
                <a:cs typeface="Arial" panose="020B0604020202020204" pitchFamily="34" charset="0"/>
              </a:rPr>
              <a:t>parcheggi loro destinati ?;</a:t>
            </a:r>
          </a:p>
          <a:p>
            <a:pPr marL="363538" indent="-187325"/>
            <a:r>
              <a:rPr lang="it-IT" sz="2400" dirty="0" smtClean="0">
                <a:latin typeface="Arial" panose="020B0604020202020204" pitchFamily="34" charset="0"/>
                <a:cs typeface="Arial" panose="020B0604020202020204" pitchFamily="34" charset="0"/>
              </a:rPr>
              <a:t>- 	l’uscita </a:t>
            </a:r>
            <a:r>
              <a:rPr lang="it-IT" sz="2400" dirty="0">
                <a:latin typeface="Arial" panose="020B0604020202020204" pitchFamily="34" charset="0"/>
                <a:cs typeface="Arial" panose="020B0604020202020204" pitchFamily="34" charset="0"/>
              </a:rPr>
              <a:t>del Raccordo Anulare per raggiungere i parcheggi;</a:t>
            </a:r>
          </a:p>
          <a:p>
            <a:pPr marL="363538" indent="-187325"/>
            <a:r>
              <a:rPr lang="it-IT" sz="2400" dirty="0" smtClean="0">
                <a:latin typeface="Arial" panose="020B0604020202020204" pitchFamily="34" charset="0"/>
                <a:cs typeface="Arial" panose="020B0604020202020204" pitchFamily="34" charset="0"/>
              </a:rPr>
              <a:t>- 	la </a:t>
            </a:r>
            <a:r>
              <a:rPr lang="it-IT" sz="2400" dirty="0">
                <a:latin typeface="Arial" panose="020B0604020202020204" pitchFamily="34" charset="0"/>
                <a:cs typeface="Arial" panose="020B0604020202020204" pitchFamily="34" charset="0"/>
              </a:rPr>
              <a:t>modalità con cui raggiungere Piazza San Pietro dal proprio parcheggio di scambio con i mezzi pubblici</a:t>
            </a: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2" name="Rettangolo 1"/>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6" name="CasellaDiTesto 5"/>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7</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917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63688" y="116632"/>
            <a:ext cx="6840760" cy="646331"/>
          </a:xfrm>
          <a:prstGeom prst="rect">
            <a:avLst/>
          </a:prstGeom>
        </p:spPr>
        <p:txBody>
          <a:bodyPr wrap="square">
            <a:spAutoFit/>
          </a:bodyPr>
          <a:lstStyle/>
          <a:p>
            <a:pPr algn="ctr"/>
            <a:r>
              <a:rPr lang="it-IT" dirty="0" smtClean="0">
                <a:latin typeface="Arial Rounded MT Bold" panose="020F0704030504030204" pitchFamily="34" charset="0"/>
                <a:cs typeface="Arial" panose="020B0604020202020204" pitchFamily="34" charset="0"/>
              </a:rPr>
              <a:t>INFORMAZIONI OPERATIVE: </a:t>
            </a:r>
          </a:p>
          <a:p>
            <a:pPr algn="ctr"/>
            <a:r>
              <a:rPr lang="it-IT" dirty="0" smtClean="0">
                <a:latin typeface="Arial Rounded MT Bold" panose="020F0704030504030204" pitchFamily="34" charset="0"/>
                <a:cs typeface="Arial" panose="020B0604020202020204" pitchFamily="34" charset="0"/>
              </a:rPr>
              <a:t>A </a:t>
            </a:r>
            <a:r>
              <a:rPr lang="it-IT" dirty="0">
                <a:latin typeface="Arial Rounded MT Bold" panose="020F0704030504030204" pitchFamily="34" charset="0"/>
                <a:cs typeface="Arial" panose="020B0604020202020204" pitchFamily="34" charset="0"/>
              </a:rPr>
              <a:t>Roma con Papa </a:t>
            </a:r>
            <a:r>
              <a:rPr lang="it-IT" dirty="0" smtClean="0">
                <a:latin typeface="Arial Rounded MT Bold" panose="020F0704030504030204" pitchFamily="34" charset="0"/>
                <a:cs typeface="Arial" panose="020B0604020202020204" pitchFamily="34" charset="0"/>
              </a:rPr>
              <a:t>Francesco - </a:t>
            </a:r>
            <a:r>
              <a:rPr lang="it-IT" sz="1600" dirty="0" smtClean="0">
                <a:latin typeface="Arial Rounded MT Bold" panose="020F0704030504030204" pitchFamily="34" charset="0"/>
                <a:cs typeface="Arial" panose="020B0604020202020204" pitchFamily="34" charset="0"/>
              </a:rPr>
              <a:t>Sabato </a:t>
            </a:r>
            <a:r>
              <a:rPr lang="it-IT" sz="1600" dirty="0">
                <a:latin typeface="Arial Rounded MT Bold" panose="020F0704030504030204" pitchFamily="34" charset="0"/>
                <a:cs typeface="Arial" panose="020B0604020202020204" pitchFamily="34" charset="0"/>
              </a:rPr>
              <a:t>10 maggio 2014</a:t>
            </a:r>
          </a:p>
        </p:txBody>
      </p:sp>
      <p:sp>
        <p:nvSpPr>
          <p:cNvPr id="4" name="Rettangolo 3"/>
          <p:cNvSpPr/>
          <p:nvPr/>
        </p:nvSpPr>
        <p:spPr>
          <a:xfrm>
            <a:off x="2358154" y="1179522"/>
            <a:ext cx="6606480" cy="2646878"/>
          </a:xfrm>
          <a:prstGeom prst="rect">
            <a:avLst/>
          </a:prstGeom>
        </p:spPr>
        <p:txBody>
          <a:bodyPr wrap="square">
            <a:spAutoFit/>
          </a:bodyPr>
          <a:lstStyle/>
          <a:p>
            <a:pPr algn="ctr"/>
            <a:r>
              <a:rPr lang="it-IT" sz="2400" b="1" dirty="0" smtClean="0">
                <a:solidFill>
                  <a:srgbClr val="FF9900"/>
                </a:solidFill>
                <a:latin typeface="Arial" panose="020B0604020202020204" pitchFamily="34" charset="0"/>
                <a:cs typeface="Arial" panose="020B0604020202020204" pitchFamily="34" charset="0"/>
              </a:rPr>
              <a:t>MEZZI DI TRASPORTO</a:t>
            </a:r>
            <a:endParaRPr lang="it-IT" sz="2400" dirty="0" smtClean="0">
              <a:solidFill>
                <a:srgbClr val="FF9900"/>
              </a:solidFill>
              <a:latin typeface="Arial" panose="020B0604020202020204" pitchFamily="34" charset="0"/>
              <a:cs typeface="Arial" panose="020B0604020202020204" pitchFamily="34" charset="0"/>
            </a:endParaRPr>
          </a:p>
          <a:p>
            <a:pPr>
              <a:spcBef>
                <a:spcPts val="600"/>
              </a:spcBef>
            </a:pPr>
            <a:endParaRPr lang="it-IT" dirty="0" smtClean="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a:p>
            <a:pPr>
              <a:spcBef>
                <a:spcPts val="600"/>
              </a:spcBef>
            </a:pPr>
            <a:r>
              <a:rPr lang="it-IT" sz="2400" dirty="0" smtClean="0">
                <a:latin typeface="Arial" panose="020B0604020202020204" pitchFamily="34" charset="0"/>
                <a:cs typeface="Arial" panose="020B0604020202020204" pitchFamily="34" charset="0"/>
              </a:rPr>
              <a:t>Per </a:t>
            </a:r>
            <a:r>
              <a:rPr lang="it-IT" sz="2400" dirty="0">
                <a:latin typeface="Arial" panose="020B0604020202020204" pitchFamily="34" charset="0"/>
                <a:cs typeface="Arial" panose="020B0604020202020204" pitchFamily="34" charset="0"/>
              </a:rPr>
              <a:t>consentire una organizzazione efficiente, è fondamentale che ogni gruppo compili con precisione i campi della </a:t>
            </a:r>
            <a:r>
              <a:rPr lang="it-IT" sz="2400" b="1" dirty="0">
                <a:latin typeface="Arial" panose="020B0604020202020204" pitchFamily="34" charset="0"/>
                <a:cs typeface="Arial" panose="020B0604020202020204" pitchFamily="34" charset="0"/>
              </a:rPr>
              <a:t>scheda di partecipazione</a:t>
            </a:r>
            <a:r>
              <a:rPr lang="it-IT" sz="2400" dirty="0">
                <a:latin typeface="Arial" panose="020B0604020202020204" pitchFamily="34" charset="0"/>
                <a:cs typeface="Arial" panose="020B0604020202020204" pitchFamily="34" charset="0"/>
              </a:rPr>
              <a:t>. </a:t>
            </a:r>
          </a:p>
        </p:txBody>
      </p:sp>
      <p:sp>
        <p:nvSpPr>
          <p:cNvPr id="2" name="Rettangolo 1"/>
          <p:cNvSpPr/>
          <p:nvPr/>
        </p:nvSpPr>
        <p:spPr>
          <a:xfrm>
            <a:off x="107504" y="461352"/>
            <a:ext cx="1584176" cy="830997"/>
          </a:xfrm>
          <a:prstGeom prst="rect">
            <a:avLst/>
          </a:prstGeom>
        </p:spPr>
        <p:txBody>
          <a:bodyPr vert="horz" wrap="square">
            <a:spAutoFit/>
          </a:bodyPr>
          <a:lstStyle/>
          <a:p>
            <a:pPr algn="ct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SCHEDA </a:t>
            </a:r>
            <a:b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400" b="1" kern="0" dirty="0" smtClean="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TECNICA</a:t>
            </a:r>
            <a:endParaRPr lang="it-IT" sz="2400" b="1" kern="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6" name="CasellaDiTesto 5"/>
          <p:cNvSpPr txBox="1"/>
          <p:nvPr/>
        </p:nvSpPr>
        <p:spPr>
          <a:xfrm>
            <a:off x="971600" y="3645024"/>
            <a:ext cx="432048" cy="830997"/>
          </a:xfrm>
          <a:prstGeom prst="rect">
            <a:avLst/>
          </a:prstGeom>
          <a:noFill/>
        </p:spPr>
        <p:txBody>
          <a:bodyPr wrap="square" rtlCol="0">
            <a:spAutoFit/>
          </a:bodyPr>
          <a:lstStyle/>
          <a:p>
            <a:r>
              <a:rPr lang="it-IT" sz="4800" b="1" dirty="0" smtClean="0">
                <a:latin typeface="Arial" panose="020B0604020202020204" pitchFamily="34" charset="0"/>
                <a:cs typeface="Arial" panose="020B0604020202020204" pitchFamily="34" charset="0"/>
              </a:rPr>
              <a:t>8</a:t>
            </a:r>
            <a:endParaRPr lang="it-IT"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784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104</TotalTime>
  <Words>409</Words>
  <Application>Microsoft Office PowerPoint</Application>
  <PresentationFormat>Presentazione su schermo (4:3)</PresentationFormat>
  <Paragraphs>101</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Loggia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ragioni della Piazza del 10 maggio</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Patrizia Benelli</dc:creator>
  <cp:lastModifiedBy>Pompili Domenico</cp:lastModifiedBy>
  <cp:revision>16</cp:revision>
  <dcterms:created xsi:type="dcterms:W3CDTF">2014-02-28T10:50:49Z</dcterms:created>
  <dcterms:modified xsi:type="dcterms:W3CDTF">2014-02-28T17:48:27Z</dcterms:modified>
</cp:coreProperties>
</file>